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2"/>
  </p:notesMasterIdLst>
  <p:sldIdLst>
    <p:sldId id="256" r:id="rId2"/>
    <p:sldId id="257" r:id="rId3"/>
    <p:sldId id="308" r:id="rId4"/>
    <p:sldId id="309" r:id="rId5"/>
    <p:sldId id="258" r:id="rId6"/>
    <p:sldId id="305" r:id="rId7"/>
    <p:sldId id="306" r:id="rId8"/>
    <p:sldId id="307" r:id="rId9"/>
    <p:sldId id="260" r:id="rId10"/>
    <p:sldId id="310" r:id="rId11"/>
  </p:sldIdLst>
  <p:sldSz cx="9144000" cy="5143500" type="screen16x9"/>
  <p:notesSz cx="6858000" cy="9144000"/>
  <p:embeddedFontLst>
    <p:embeddedFont>
      <p:font typeface="Century Gothic" panose="020B0502020202020204" pitchFamily="3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473986-A20B-407E-A893-4BA10B03CE47}">
  <a:tblStyle styleId="{38473986-A20B-407E-A893-4BA10B03CE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74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3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7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1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934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1031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27944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85263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304012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55435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717751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50985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15972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21511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2883339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794036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930837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295412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98641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38536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81862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5721090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704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67714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9/3/2023</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58263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9/3/2023</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871695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3" name="Title 2"/>
          <p:cNvSpPr>
            <a:spLocks noGrp="1"/>
          </p:cNvSpPr>
          <p:nvPr>
            <p:ph type="ctrTitle"/>
          </p:nvPr>
        </p:nvSpPr>
        <p:spPr>
          <a:xfrm>
            <a:off x="1541813" y="1705248"/>
            <a:ext cx="6060374" cy="1733005"/>
          </a:xfrm>
        </p:spPr>
        <p:txBody>
          <a:bodyPr>
            <a:normAutofit fontScale="90000"/>
          </a:bodyPr>
          <a:lstStyle/>
          <a:p>
            <a:r>
              <a:rPr lang="en-US" dirty="0">
                <a:solidFill>
                  <a:schemeClr val="tx1"/>
                </a:solidFill>
              </a:rPr>
              <a:t>Tata Data Visualization: Empowering Business with Effective Insights</a:t>
            </a:r>
          </a:p>
        </p:txBody>
      </p:sp>
      <p:sp>
        <p:nvSpPr>
          <p:cNvPr id="5" name="TextBox 4"/>
          <p:cNvSpPr txBox="1"/>
          <p:nvPr/>
        </p:nvSpPr>
        <p:spPr>
          <a:xfrm>
            <a:off x="7270653" y="4367368"/>
            <a:ext cx="1873347" cy="600164"/>
          </a:xfrm>
          <a:prstGeom prst="rect">
            <a:avLst/>
          </a:prstGeom>
          <a:noFill/>
        </p:spPr>
        <p:txBody>
          <a:bodyPr wrap="square" rtlCol="0">
            <a:noAutofit/>
          </a:bodyPr>
          <a:lstStyle/>
          <a:p>
            <a:r>
              <a:rPr lang="en-US" sz="1400" dirty="0"/>
              <a:t>Prepared by:</a:t>
            </a:r>
          </a:p>
          <a:p>
            <a:r>
              <a:rPr lang="en-US" sz="1400" dirty="0"/>
              <a:t>Aayush Jangid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extBox 2"/>
          <p:cNvSpPr txBox="1"/>
          <p:nvPr/>
        </p:nvSpPr>
        <p:spPr>
          <a:xfrm>
            <a:off x="2552123" y="2110085"/>
            <a:ext cx="4039753" cy="923330"/>
          </a:xfrm>
          <a:prstGeom prst="rect">
            <a:avLst/>
          </a:prstGeom>
          <a:solidFill>
            <a:schemeClr val="bg2"/>
          </a:solidFill>
        </p:spPr>
        <p:txBody>
          <a:bodyPr wrap="square" rtlCol="0">
            <a:spAutoFit/>
          </a:bodyPr>
          <a:lstStyle/>
          <a:p>
            <a:r>
              <a:rPr lang="en-US" sz="5400" dirty="0"/>
              <a:t>THANK YOU</a:t>
            </a:r>
          </a:p>
        </p:txBody>
      </p:sp>
      <p:pic>
        <p:nvPicPr>
          <p:cNvPr id="4" name="Audio 3">
            <a:hlinkClick r:id="" action="ppaction://media"/>
            <a:extLst>
              <a:ext uri="{FF2B5EF4-FFF2-40B4-BE49-F238E27FC236}">
                <a16:creationId xmlns:a16="http://schemas.microsoft.com/office/drawing/2014/main" id="{57D1B687-5DC4-ECE3-A817-63AA630FEE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88827809"/>
      </p:ext>
    </p:extLst>
  </p:cSld>
  <p:clrMapOvr>
    <a:masterClrMapping/>
  </p:clrMapOvr>
  <mc:AlternateContent xmlns:mc="http://schemas.openxmlformats.org/markup-compatibility/2006">
    <mc:Choice xmlns:p14="http://schemas.microsoft.com/office/powerpoint/2010/main" Requires="p14">
      <p:transition spd="slow" p14:dur="2000" advTm="13098"/>
    </mc:Choice>
    <mc:Fallback>
      <p:transition spd="slow" advTm="1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4" name="TextBox 3"/>
          <p:cNvSpPr txBox="1"/>
          <p:nvPr/>
        </p:nvSpPr>
        <p:spPr>
          <a:xfrm>
            <a:off x="3459355" y="616924"/>
            <a:ext cx="2225289" cy="400110"/>
          </a:xfrm>
          <a:prstGeom prst="rect">
            <a:avLst/>
          </a:prstGeom>
          <a:solidFill>
            <a:schemeClr val="bg2"/>
          </a:solidFill>
        </p:spPr>
        <p:txBody>
          <a:bodyPr wrap="none" rtlCol="0">
            <a:spAutoFit/>
          </a:bodyPr>
          <a:lstStyle/>
          <a:p>
            <a:r>
              <a:rPr lang="en-US" sz="2000" b="1" dirty="0"/>
              <a:t>Table of Content</a:t>
            </a:r>
          </a:p>
        </p:txBody>
      </p:sp>
      <p:sp>
        <p:nvSpPr>
          <p:cNvPr id="5" name="TextBox 4"/>
          <p:cNvSpPr txBox="1"/>
          <p:nvPr/>
        </p:nvSpPr>
        <p:spPr>
          <a:xfrm>
            <a:off x="618994" y="1286935"/>
            <a:ext cx="4925746" cy="3618260"/>
          </a:xfrm>
          <a:prstGeom prst="rect">
            <a:avLst/>
          </a:prstGeom>
          <a:noFill/>
        </p:spPr>
        <p:txBody>
          <a:bodyPr wrap="square" rtlCol="0" anchor="ctr">
            <a:noAutofit/>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Thought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Recommendations</a:t>
            </a:r>
          </a:p>
          <a:p>
            <a:pPr marL="285750" indent="-285750">
              <a:buFont typeface="Arial" panose="020B0604020202020204" pitchFamily="34" charset="0"/>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714365" y="711722"/>
            <a:ext cx="1694745" cy="400110"/>
          </a:xfrm>
          <a:prstGeom prst="rect">
            <a:avLst/>
          </a:prstGeom>
          <a:solidFill>
            <a:schemeClr val="bg2"/>
          </a:solidFill>
        </p:spPr>
        <p:txBody>
          <a:bodyPr wrap="square" rtlCol="0" anchor="ctr">
            <a:spAutoFit/>
          </a:bodyPr>
          <a:lstStyle/>
          <a:p>
            <a:r>
              <a:rPr lang="en-US" sz="2000" b="1" dirty="0"/>
              <a:t>Introduction</a:t>
            </a:r>
          </a:p>
        </p:txBody>
      </p:sp>
      <p:sp>
        <p:nvSpPr>
          <p:cNvPr id="4" name="TextBox 3"/>
          <p:cNvSpPr txBox="1"/>
          <p:nvPr/>
        </p:nvSpPr>
        <p:spPr>
          <a:xfrm>
            <a:off x="891823" y="1646400"/>
            <a:ext cx="7339831" cy="2862322"/>
          </a:xfrm>
          <a:prstGeom prst="rect">
            <a:avLst/>
          </a:prstGeom>
          <a:noFill/>
        </p:spPr>
        <p:txBody>
          <a:bodyPr wrap="square" rtlCol="0">
            <a:spAutoFit/>
          </a:bodyPr>
          <a:lstStyle/>
          <a:p>
            <a:r>
              <a:rPr lang="en-US" dirty="0"/>
              <a:t>Hello, I am Aayush Jangid and I welcome you in this presentation. I will take you through our company’s sales performance for the years 2010 and 2011.</a:t>
            </a:r>
          </a:p>
          <a:p>
            <a:endParaRPr lang="en-US" dirty="0"/>
          </a:p>
          <a:p>
            <a:r>
              <a:rPr lang="en-US" dirty="0"/>
              <a:t>I appreciate the opportunity you gave me to dive into this data to gain insightful information about the Sale’s performance.</a:t>
            </a:r>
          </a:p>
          <a:p>
            <a:endParaRPr lang="en-US" dirty="0"/>
          </a:p>
          <a:p>
            <a:r>
              <a:rPr lang="en-US" dirty="0"/>
              <a:t>Thank you also for the questions you asked since they provided a general direction for the kind of insights you are looking to get from this analysis.</a:t>
            </a:r>
          </a:p>
        </p:txBody>
      </p:sp>
      <p:pic>
        <p:nvPicPr>
          <p:cNvPr id="26" name="Audio 25">
            <a:hlinkClick r:id="" action="ppaction://media"/>
            <a:extLst>
              <a:ext uri="{FF2B5EF4-FFF2-40B4-BE49-F238E27FC236}">
                <a16:creationId xmlns:a16="http://schemas.microsoft.com/office/drawing/2014/main" id="{D6F26111-A672-803D-8925-977F6E99C9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97060426"/>
      </p:ext>
    </p:extLst>
  </p:cSld>
  <p:clrMapOvr>
    <a:masterClrMapping/>
  </p:clrMapOvr>
  <mc:AlternateContent xmlns:mc="http://schemas.openxmlformats.org/markup-compatibility/2006">
    <mc:Choice xmlns:p14="http://schemas.microsoft.com/office/powerpoint/2010/main" Requires="p14">
      <p:transition spd="slow" p14:dur="2000" advTm="35460"/>
    </mc:Choice>
    <mc:Fallback>
      <p:transition spd="slow" advTm="35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467870" y="733521"/>
            <a:ext cx="2208259" cy="400110"/>
          </a:xfrm>
          <a:prstGeom prst="rect">
            <a:avLst/>
          </a:prstGeom>
          <a:solidFill>
            <a:schemeClr val="bg2"/>
          </a:solidFill>
        </p:spPr>
        <p:txBody>
          <a:bodyPr wrap="square" rtlCol="0">
            <a:spAutoFit/>
          </a:bodyPr>
          <a:lstStyle/>
          <a:p>
            <a:r>
              <a:rPr lang="en-US" sz="2000" b="1" dirty="0"/>
              <a:t>Thought Process</a:t>
            </a:r>
          </a:p>
        </p:txBody>
      </p:sp>
      <p:sp>
        <p:nvSpPr>
          <p:cNvPr id="3" name="TextBox 2"/>
          <p:cNvSpPr txBox="1"/>
          <p:nvPr/>
        </p:nvSpPr>
        <p:spPr>
          <a:xfrm>
            <a:off x="874760" y="1846343"/>
            <a:ext cx="7580617" cy="1754326"/>
          </a:xfrm>
          <a:prstGeom prst="rect">
            <a:avLst/>
          </a:prstGeom>
          <a:noFill/>
        </p:spPr>
        <p:txBody>
          <a:bodyPr wrap="square" rtlCol="0" anchor="ctr">
            <a:spAutoFit/>
          </a:bodyPr>
          <a:lstStyle/>
          <a:p>
            <a:pPr algn="just"/>
            <a:r>
              <a:rPr lang="en-US" dirty="0"/>
              <a:t>I assure you that I took all the necessary steps to ensure that this analysis is accurate and correct.</a:t>
            </a:r>
          </a:p>
          <a:p>
            <a:pPr algn="just"/>
            <a:endParaRPr lang="en-US" dirty="0"/>
          </a:p>
          <a:p>
            <a:pPr algn="just"/>
            <a:r>
              <a:rPr lang="en-US" dirty="0"/>
              <a:t>I cleaned up the data you provided by removing all the negative values in the Unit Price and Quantity columns and also filtered the data as required for all the visualizations. </a:t>
            </a:r>
          </a:p>
        </p:txBody>
      </p:sp>
      <p:pic>
        <p:nvPicPr>
          <p:cNvPr id="27" name="Audio 26">
            <a:hlinkClick r:id="" action="ppaction://media"/>
            <a:extLst>
              <a:ext uri="{FF2B5EF4-FFF2-40B4-BE49-F238E27FC236}">
                <a16:creationId xmlns:a16="http://schemas.microsoft.com/office/drawing/2014/main" id="{E80C6646-B0BB-9C83-BD3B-3D43525A80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57511951"/>
      </p:ext>
    </p:extLst>
  </p:cSld>
  <p:clrMapOvr>
    <a:masterClrMapping/>
  </p:clrMapOvr>
  <mc:AlternateContent xmlns:mc="http://schemas.openxmlformats.org/markup-compatibility/2006">
    <mc:Choice xmlns:p14="http://schemas.microsoft.com/office/powerpoint/2010/main" Requires="p14">
      <p:transition spd="slow" p14:dur="2000" advTm="126331"/>
    </mc:Choice>
    <mc:Fallback>
      <p:transition spd="slow" advTm="126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2" name="Picture 11"/>
          <p:cNvPicPr>
            <a:picLocks noChangeAspect="1"/>
          </p:cNvPicPr>
          <p:nvPr/>
        </p:nvPicPr>
        <p:blipFill rotWithShape="1">
          <a:blip r:embed="rId5"/>
          <a:srcRect l="14727" t="20959" r="15692" b="6889"/>
          <a:stretch/>
        </p:blipFill>
        <p:spPr>
          <a:xfrm>
            <a:off x="0" y="-71597"/>
            <a:ext cx="9144000" cy="4214619"/>
          </a:xfrm>
          <a:prstGeom prst="rect">
            <a:avLst/>
          </a:prstGeom>
        </p:spPr>
      </p:pic>
      <p:sp>
        <p:nvSpPr>
          <p:cNvPr id="13" name="TextBox 12"/>
          <p:cNvSpPr txBox="1"/>
          <p:nvPr/>
        </p:nvSpPr>
        <p:spPr>
          <a:xfrm>
            <a:off x="0" y="4143022"/>
            <a:ext cx="9144000" cy="1000478"/>
          </a:xfrm>
          <a:prstGeom prst="rect">
            <a:avLst/>
          </a:prstGeom>
          <a:solidFill>
            <a:schemeClr val="accent5"/>
          </a:solidFill>
        </p:spPr>
        <p:txBody>
          <a:bodyPr wrap="square" rtlCol="0" anchor="ctr">
            <a:noAutofit/>
          </a:bodyPr>
          <a:lstStyle/>
          <a:p>
            <a:pPr marL="285750" indent="-285750" algn="just">
              <a:buClr>
                <a:schemeClr val="tx2"/>
              </a:buClr>
              <a:buFont typeface="Arial" panose="020B0604020202020204" pitchFamily="34" charset="0"/>
              <a:buChar char="•"/>
            </a:pPr>
            <a:r>
              <a:rPr lang="en-US" sz="1100" dirty="0">
                <a:solidFill>
                  <a:schemeClr val="bg1"/>
                </a:solidFill>
              </a:rPr>
              <a:t>The first 8 months had monthly average revenue of approx. $6,83,000, last 4 months had approx. $10,90,000 with overall average of approx. $8,18,000 per month.</a:t>
            </a:r>
          </a:p>
          <a:p>
            <a:pPr marL="285750" indent="-285750" algn="just">
              <a:buClr>
                <a:schemeClr val="tx2"/>
              </a:buClr>
              <a:buFont typeface="Arial" panose="020B0604020202020204" pitchFamily="34" charset="0"/>
              <a:buChar char="•"/>
            </a:pPr>
            <a:r>
              <a:rPr lang="en-US" sz="1100" dirty="0">
                <a:solidFill>
                  <a:schemeClr val="bg1"/>
                </a:solidFill>
              </a:rPr>
              <a:t>We had a significant increase in revenue from September with the revenue peaking at $15,10,000 in November and an increase of 104% in revenue from August to November. </a:t>
            </a:r>
          </a:p>
          <a:p>
            <a:pPr marL="285750" indent="-285750" algn="just">
              <a:buClr>
                <a:schemeClr val="tx2"/>
              </a:buClr>
              <a:buFont typeface="Arial" panose="020B0604020202020204" pitchFamily="34" charset="0"/>
              <a:buChar char="•"/>
            </a:pPr>
            <a:r>
              <a:rPr lang="en-US" sz="1100" dirty="0">
                <a:solidFill>
                  <a:schemeClr val="bg1"/>
                </a:solidFill>
              </a:rPr>
              <a:t>The revenue trend from August to December demonstrates how seasonality affects retail store sales.</a:t>
            </a:r>
          </a:p>
        </p:txBody>
      </p:sp>
      <p:pic>
        <p:nvPicPr>
          <p:cNvPr id="14" name="Audio 13">
            <a:hlinkClick r:id="" action="ppaction://media"/>
            <a:extLst>
              <a:ext uri="{FF2B5EF4-FFF2-40B4-BE49-F238E27FC236}">
                <a16:creationId xmlns:a16="http://schemas.microsoft.com/office/drawing/2014/main" id="{CD6F5E7E-ED23-714D-85D0-E5B3A1D2F9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2358"/>
    </mc:Choice>
    <mc:Fallback>
      <p:transition spd="slow" advTm="102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3" name="TextBox 12"/>
          <p:cNvSpPr txBox="1"/>
          <p:nvPr/>
        </p:nvSpPr>
        <p:spPr>
          <a:xfrm>
            <a:off x="0" y="4133184"/>
            <a:ext cx="9144000" cy="1010316"/>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This chart represents the top 10 countries in revenue and the quantities bought in these countries except The United Kingdom.</a:t>
            </a:r>
          </a:p>
          <a:p>
            <a:pPr marL="171450" indent="-171450" algn="just">
              <a:buClr>
                <a:schemeClr val="tx2"/>
              </a:buClr>
              <a:buFont typeface="Arial" panose="020B0604020202020204" pitchFamily="34" charset="0"/>
              <a:buChar char="•"/>
            </a:pPr>
            <a:r>
              <a:rPr lang="en-US" sz="1100" dirty="0">
                <a:solidFill>
                  <a:srgbClr val="252525"/>
                </a:solidFill>
                <a:effectLst/>
                <a:ea typeface="Calibri" panose="020F0502020204030204" pitchFamily="34" charset="0"/>
                <a:cs typeface="Times New Roman" panose="02020603050405020304" pitchFamily="18" charset="0"/>
              </a:rPr>
              <a:t>According to the data, sales of units and income are quite high in nations like the Netherlands, Ireland, Germany, and France</a:t>
            </a:r>
            <a:r>
              <a:rPr lang="en-US" sz="1100" dirty="0">
                <a:solidFill>
                  <a:schemeClr val="bg1"/>
                </a:solidFill>
              </a:rPr>
              <a:t>.</a:t>
            </a:r>
          </a:p>
          <a:p>
            <a:pPr marL="171450" indent="-171450" algn="just">
              <a:buClr>
                <a:schemeClr val="tx2"/>
              </a:buClr>
              <a:buFont typeface="Arial" panose="020B0604020202020204" pitchFamily="34" charset="0"/>
              <a:buChar char="•"/>
            </a:pPr>
            <a:r>
              <a:rPr lang="en-US" sz="1100" dirty="0">
                <a:solidFill>
                  <a:schemeClr val="bg1"/>
                </a:solidFill>
              </a:rPr>
              <a:t>These countries represent regions with the highest potential to generate more revenue that management needs to focus more on in terms of marketing strategies. </a:t>
            </a:r>
          </a:p>
        </p:txBody>
      </p:sp>
      <p:pic>
        <p:nvPicPr>
          <p:cNvPr id="2" name="Picture 1"/>
          <p:cNvPicPr>
            <a:picLocks noChangeAspect="1"/>
          </p:cNvPicPr>
          <p:nvPr/>
        </p:nvPicPr>
        <p:blipFill rotWithShape="1">
          <a:blip r:embed="rId5"/>
          <a:srcRect l="14252" t="21142" r="15282" b="7353"/>
          <a:stretch/>
        </p:blipFill>
        <p:spPr>
          <a:xfrm>
            <a:off x="-1" y="-20835"/>
            <a:ext cx="9144001" cy="4154019"/>
          </a:xfrm>
          <a:prstGeom prst="rect">
            <a:avLst/>
          </a:prstGeom>
        </p:spPr>
      </p:pic>
      <p:pic>
        <p:nvPicPr>
          <p:cNvPr id="7" name="Audio 6">
            <a:hlinkClick r:id="" action="ppaction://media"/>
            <a:extLst>
              <a:ext uri="{FF2B5EF4-FFF2-40B4-BE49-F238E27FC236}">
                <a16:creationId xmlns:a16="http://schemas.microsoft.com/office/drawing/2014/main" id="{20111016-BFED-8B87-2470-DBD729F72FF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5428405"/>
      </p:ext>
    </p:extLst>
  </p:cSld>
  <p:clrMapOvr>
    <a:masterClrMapping/>
  </p:clrMapOvr>
  <mc:AlternateContent xmlns:mc="http://schemas.openxmlformats.org/markup-compatibility/2006">
    <mc:Choice xmlns:p14="http://schemas.microsoft.com/office/powerpoint/2010/main" Requires="p14">
      <p:transition spd="slow" p14:dur="2000" advTm="49641"/>
    </mc:Choice>
    <mc:Fallback>
      <p:transition spd="slow" advTm="4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3" name="TextBox 12"/>
          <p:cNvSpPr txBox="1"/>
          <p:nvPr/>
        </p:nvSpPr>
        <p:spPr>
          <a:xfrm>
            <a:off x="0" y="4076700"/>
            <a:ext cx="9144000" cy="1066799"/>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chart shows that the top 10 customers in terms of revenue generated. Customer who has Customer ID 14646 contributed to the most revenue.</a:t>
            </a:r>
          </a:p>
          <a:p>
            <a:pPr marL="171450" indent="-171450" algn="just">
              <a:buClr>
                <a:schemeClr val="tx2"/>
              </a:buClr>
              <a:buFont typeface="Arial" panose="020B0604020202020204" pitchFamily="34" charset="0"/>
              <a:buChar char="•"/>
            </a:pPr>
            <a:r>
              <a:rPr lang="en-US" sz="1100" dirty="0">
                <a:solidFill>
                  <a:schemeClr val="bg1"/>
                </a:solidFill>
              </a:rPr>
              <a:t>The average revenue generated by the top 10 customers is $1,53,800.</a:t>
            </a:r>
          </a:p>
          <a:p>
            <a:pPr marL="171450" indent="-171450" algn="just">
              <a:buClr>
                <a:schemeClr val="tx2"/>
              </a:buClr>
              <a:buFont typeface="Arial" panose="020B0604020202020204" pitchFamily="34" charset="0"/>
              <a:buChar char="•"/>
            </a:pPr>
            <a:r>
              <a:rPr lang="en-US" sz="1100" dirty="0">
                <a:solidFill>
                  <a:schemeClr val="bg1"/>
                </a:solidFill>
              </a:rPr>
              <a:t>The company can aim to strengthen the relationship with these customers to increase customer loyalty and retention, and ultimately drive more sales and revenue for the company. We can also give some special offers and discounts to top customers.</a:t>
            </a:r>
          </a:p>
        </p:txBody>
      </p:sp>
      <p:pic>
        <p:nvPicPr>
          <p:cNvPr id="4" name="Picture 3"/>
          <p:cNvPicPr>
            <a:picLocks noChangeAspect="1"/>
          </p:cNvPicPr>
          <p:nvPr/>
        </p:nvPicPr>
        <p:blipFill rotWithShape="1">
          <a:blip r:embed="rId5"/>
          <a:srcRect l="14011" t="21196" r="15480" b="6955"/>
          <a:stretch/>
        </p:blipFill>
        <p:spPr>
          <a:xfrm>
            <a:off x="0" y="0"/>
            <a:ext cx="9144000" cy="4076700"/>
          </a:xfrm>
          <a:prstGeom prst="rect">
            <a:avLst/>
          </a:prstGeom>
        </p:spPr>
      </p:pic>
      <p:pic>
        <p:nvPicPr>
          <p:cNvPr id="3" name="Audio 2">
            <a:hlinkClick r:id="" action="ppaction://media"/>
            <a:extLst>
              <a:ext uri="{FF2B5EF4-FFF2-40B4-BE49-F238E27FC236}">
                <a16:creationId xmlns:a16="http://schemas.microsoft.com/office/drawing/2014/main" id="{46AF05FE-61E8-707D-4100-F226BFA51F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2550536"/>
      </p:ext>
    </p:extLst>
  </p:cSld>
  <p:clrMapOvr>
    <a:masterClrMapping/>
  </p:clrMapOvr>
  <mc:AlternateContent xmlns:mc="http://schemas.openxmlformats.org/markup-compatibility/2006">
    <mc:Choice xmlns:p14="http://schemas.microsoft.com/office/powerpoint/2010/main" Requires="p14">
      <p:transition spd="slow" p14:dur="2000" advTm="148265"/>
    </mc:Choice>
    <mc:Fallback>
      <p:transition spd="slow" advTm="148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3" name="TextBox 12"/>
          <p:cNvSpPr txBox="1"/>
          <p:nvPr/>
        </p:nvSpPr>
        <p:spPr>
          <a:xfrm>
            <a:off x="0" y="4076700"/>
            <a:ext cx="9144000" cy="1066800"/>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Map Graph represent the countries which have produced revenue for our company.</a:t>
            </a:r>
          </a:p>
          <a:p>
            <a:pPr marL="171450" indent="-171450" algn="just">
              <a:buClr>
                <a:schemeClr val="tx2"/>
              </a:buClr>
              <a:buFont typeface="Arial" panose="020B0604020202020204" pitchFamily="34" charset="0"/>
              <a:buChar char="•"/>
            </a:pPr>
            <a:r>
              <a:rPr lang="en-US" sz="1100" dirty="0">
                <a:solidFill>
                  <a:srgbClr val="252525"/>
                </a:solidFill>
                <a:effectLst/>
                <a:ea typeface="Calibri" panose="020F0502020204030204" pitchFamily="34" charset="0"/>
                <a:cs typeface="Times New Roman" panose="02020603050405020304" pitchFamily="18" charset="0"/>
              </a:rPr>
              <a:t>Apart from the UK, it is clear that nations like the Netherlands, Ireland, Germany, France, and Australia generate large profits</a:t>
            </a:r>
            <a:endParaRPr lang="en-US" sz="1100" dirty="0">
              <a:solidFill>
                <a:schemeClr val="bg1"/>
              </a:solidFill>
            </a:endParaRPr>
          </a:p>
          <a:p>
            <a:pPr marL="171450" indent="-171450" algn="just">
              <a:buClr>
                <a:schemeClr val="tx2"/>
              </a:buClr>
              <a:buFont typeface="Arial" panose="020B0604020202020204" pitchFamily="34" charset="0"/>
              <a:buChar char="•"/>
            </a:pPr>
            <a:r>
              <a:rPr lang="en-US" sz="1100" dirty="0">
                <a:solidFill>
                  <a:srgbClr val="252525"/>
                </a:solidFill>
                <a:effectLst/>
                <a:ea typeface="Calibri" panose="020F0502020204030204" pitchFamily="34" charset="0"/>
                <a:cs typeface="Times New Roman" panose="02020603050405020304" pitchFamily="18" charset="0"/>
              </a:rPr>
              <a:t>The map also reveals that the majority of sales occur only in the European zone, with only a small number in the American region</a:t>
            </a:r>
          </a:p>
          <a:p>
            <a:pPr marL="171450" indent="-171450" algn="just">
              <a:buClr>
                <a:schemeClr val="tx2"/>
              </a:buClr>
              <a:buFont typeface="Arial" panose="020B0604020202020204" pitchFamily="34" charset="0"/>
              <a:buChar char="•"/>
            </a:pPr>
            <a:r>
              <a:rPr lang="en-US" sz="1100" dirty="0">
                <a:solidFill>
                  <a:srgbClr val="252525"/>
                </a:solidFill>
                <a:effectLst/>
                <a:ea typeface="Times New Roman" panose="02020603050405020304" pitchFamily="18" charset="0"/>
              </a:rPr>
              <a:t>Along with Russia, there is no market for the items in Africa or Asia. Sales revenues and profitability might increase with the implementation of a fresh strategy focused on these areas.</a:t>
            </a:r>
            <a:endParaRPr lang="en-IN" sz="1100" dirty="0">
              <a:effectLst/>
              <a:ea typeface="Times New Roman" panose="02020603050405020304" pitchFamily="18" charset="0"/>
            </a:endParaRPr>
          </a:p>
        </p:txBody>
      </p:sp>
      <p:pic>
        <p:nvPicPr>
          <p:cNvPr id="3" name="Picture 2"/>
          <p:cNvPicPr>
            <a:picLocks noChangeAspect="1"/>
          </p:cNvPicPr>
          <p:nvPr/>
        </p:nvPicPr>
        <p:blipFill rotWithShape="1">
          <a:blip r:embed="rId5"/>
          <a:srcRect l="13985" t="20972" r="15178" b="7860"/>
          <a:stretch/>
        </p:blipFill>
        <p:spPr>
          <a:xfrm>
            <a:off x="0" y="0"/>
            <a:ext cx="9144000" cy="4076700"/>
          </a:xfrm>
          <a:prstGeom prst="rect">
            <a:avLst/>
          </a:prstGeom>
        </p:spPr>
      </p:pic>
      <p:pic>
        <p:nvPicPr>
          <p:cNvPr id="4" name="Audio 3">
            <a:hlinkClick r:id="" action="ppaction://media"/>
            <a:extLst>
              <a:ext uri="{FF2B5EF4-FFF2-40B4-BE49-F238E27FC236}">
                <a16:creationId xmlns:a16="http://schemas.microsoft.com/office/drawing/2014/main" id="{0A8FAF05-843E-3ABF-2AD2-92A5396B50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865401422"/>
      </p:ext>
    </p:extLst>
  </p:cSld>
  <p:clrMapOvr>
    <a:masterClrMapping/>
  </p:clrMapOvr>
  <mc:AlternateContent xmlns:mc="http://schemas.openxmlformats.org/markup-compatibility/2006">
    <mc:Choice xmlns:p14="http://schemas.microsoft.com/office/powerpoint/2010/main" Requires="p14">
      <p:transition spd="slow" p14:dur="2000" advTm="77510"/>
    </mc:Choice>
    <mc:Fallback>
      <p:transition spd="slow" advTm="7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p:cNvSpPr txBox="1"/>
          <p:nvPr/>
        </p:nvSpPr>
        <p:spPr>
          <a:xfrm>
            <a:off x="3253749" y="61756"/>
            <a:ext cx="2636501" cy="400110"/>
          </a:xfrm>
          <a:prstGeom prst="rect">
            <a:avLst/>
          </a:prstGeom>
          <a:solidFill>
            <a:schemeClr val="bg2"/>
          </a:solidFill>
        </p:spPr>
        <p:txBody>
          <a:bodyPr wrap="square" rtlCol="0">
            <a:spAutoFit/>
          </a:bodyPr>
          <a:lstStyle/>
          <a:p>
            <a:pPr algn="ctr"/>
            <a:r>
              <a:rPr lang="en-US" sz="2000" b="1" dirty="0"/>
              <a:t>Recommendations</a:t>
            </a:r>
          </a:p>
        </p:txBody>
      </p:sp>
      <p:sp>
        <p:nvSpPr>
          <p:cNvPr id="6" name="TextBox 5"/>
          <p:cNvSpPr txBox="1"/>
          <p:nvPr/>
        </p:nvSpPr>
        <p:spPr>
          <a:xfrm>
            <a:off x="47625" y="518104"/>
            <a:ext cx="9048750" cy="4578673"/>
          </a:xfrm>
          <a:prstGeom prst="rect">
            <a:avLst/>
          </a:prstGeom>
          <a:solidFill>
            <a:schemeClr val="accent5"/>
          </a:solidFill>
        </p:spPr>
        <p:txBody>
          <a:bodyPr wrap="square" rtlCol="0" anchor="ctr">
            <a:noAutofit/>
          </a:bodyPr>
          <a:lstStyle/>
          <a:p>
            <a:pPr marL="285750" indent="-285750" algn="just">
              <a:buClr>
                <a:schemeClr val="bg1"/>
              </a:buClr>
              <a:buFont typeface="Arial" panose="020B0604020202020204" pitchFamily="34" charset="0"/>
              <a:buChar char="•"/>
            </a:pPr>
            <a:r>
              <a:rPr lang="en-US" sz="1600" dirty="0">
                <a:solidFill>
                  <a:schemeClr val="bg1"/>
                </a:solidFill>
              </a:rPr>
              <a:t>The company should come up with strategies that aim at stocking and advertising seasonal products to maximize sales when the demand for these goods goes up.</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do a deeper analysis of products that are usually in high demand during low-sales months to come up with strategies for marketing these products.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A deeper dive into the type of products and the revenue generated from these products for each region would be key in guiding region-specific marketing strategies.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consider incentivizing top revenue-generating customers to strengthen the relationship with these customers.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European Market has more potential for growth and the company should aim at strategies that will increase its market positioning in the region.</a:t>
            </a:r>
          </a:p>
        </p:txBody>
      </p:sp>
      <p:pic>
        <p:nvPicPr>
          <p:cNvPr id="3" name="Audio 2">
            <a:hlinkClick r:id="" action="ppaction://media"/>
            <a:extLst>
              <a:ext uri="{FF2B5EF4-FFF2-40B4-BE49-F238E27FC236}">
                <a16:creationId xmlns:a16="http://schemas.microsoft.com/office/drawing/2014/main" id="{570FAFB4-8D4D-0214-7F71-3B9148D6F6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762"/>
    </mc:Choice>
    <mc:Fallback>
      <p:transition spd="slow" advTm="70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571</TotalTime>
  <Words>612</Words>
  <Application>Microsoft Office PowerPoint</Application>
  <PresentationFormat>On-screen Show (16:9)</PresentationFormat>
  <Paragraphs>45</Paragraphs>
  <Slides>10</Slides>
  <Notes>10</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Tata Data Visualization: Empowering Business with Effective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Data Visualization: Empowering Business with Effective Insights</dc:title>
  <dc:creator>DELL</dc:creator>
  <cp:lastModifiedBy>Aayush Jangid</cp:lastModifiedBy>
  <cp:revision>27</cp:revision>
  <dcterms:modified xsi:type="dcterms:W3CDTF">2023-09-03T12:12:01Z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2023-09-03T10:48:00Z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a2355a3a-6359-4914-8cbf-24259a1d054f</vt:lpwstr>
  </property>
  <property fmtid="{D5CDD505-2E9C-101B-9397-08002B2CF9AE}" pid="7" name="MSIP_Label_defa4170-0d19-0005-0004-bc88714345d2_ActionId">
    <vt:lpwstr>1e503660-5bf8-44d3-9298-d24f80b2c3cb</vt:lpwstr>
  </property>
  <property fmtid="{D5CDD505-2E9C-101B-9397-08002B2CF9AE}" pid="8" name="MSIP_Label_defa4170-0d19-0005-0004-bc88714345d2_ContentBits">
    <vt:lpwstr>0</vt:lpwstr>
  </property>
</Properties>
</file>